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5"/>
    <p:sldMasterId id="2147483701" r:id="rId6"/>
  </p:sldMasterIdLst>
  <p:notesMasterIdLst>
    <p:notesMasterId r:id="rId33"/>
  </p:notesMasterIdLst>
  <p:handoutMasterIdLst>
    <p:handoutMasterId r:id="rId34"/>
  </p:handoutMasterIdLst>
  <p:sldIdLst>
    <p:sldId id="368" r:id="rId7"/>
    <p:sldId id="372" r:id="rId8"/>
    <p:sldId id="381" r:id="rId9"/>
    <p:sldId id="377" r:id="rId10"/>
    <p:sldId id="356" r:id="rId11"/>
    <p:sldId id="359" r:id="rId12"/>
    <p:sldId id="357" r:id="rId13"/>
    <p:sldId id="379" r:id="rId14"/>
    <p:sldId id="385" r:id="rId15"/>
    <p:sldId id="390" r:id="rId16"/>
    <p:sldId id="360" r:id="rId17"/>
    <p:sldId id="361" r:id="rId18"/>
    <p:sldId id="373" r:id="rId19"/>
    <p:sldId id="362" r:id="rId20"/>
    <p:sldId id="374" r:id="rId21"/>
    <p:sldId id="392" r:id="rId22"/>
    <p:sldId id="394" r:id="rId23"/>
    <p:sldId id="387" r:id="rId24"/>
    <p:sldId id="388" r:id="rId25"/>
    <p:sldId id="382" r:id="rId26"/>
    <p:sldId id="364" r:id="rId27"/>
    <p:sldId id="393" r:id="rId28"/>
    <p:sldId id="365" r:id="rId29"/>
    <p:sldId id="366" r:id="rId30"/>
    <p:sldId id="395" r:id="rId31"/>
    <p:sldId id="3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01693-094C-4DB0-BAD9-F5238A39D9BD}">
          <p14:sldIdLst>
            <p14:sldId id="368"/>
            <p14:sldId id="372"/>
            <p14:sldId id="381"/>
            <p14:sldId id="377"/>
            <p14:sldId id="356"/>
            <p14:sldId id="359"/>
            <p14:sldId id="357"/>
            <p14:sldId id="379"/>
            <p14:sldId id="385"/>
            <p14:sldId id="390"/>
            <p14:sldId id="360"/>
            <p14:sldId id="361"/>
            <p14:sldId id="373"/>
            <p14:sldId id="362"/>
            <p14:sldId id="374"/>
            <p14:sldId id="392"/>
            <p14:sldId id="394"/>
            <p14:sldId id="387"/>
            <p14:sldId id="388"/>
            <p14:sldId id="382"/>
            <p14:sldId id="364"/>
            <p14:sldId id="393"/>
            <p14:sldId id="365"/>
            <p14:sldId id="366"/>
            <p14:sldId id="395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Harris" initials="BH" lastIdx="1" clrIdx="0">
    <p:extLst>
      <p:ext uri="{19B8F6BF-5375-455C-9EA6-DF929625EA0E}">
        <p15:presenceInfo xmlns:p15="http://schemas.microsoft.com/office/powerpoint/2012/main" userId="S-1-5-21-4095787998-3525916616-1323673557-1192" providerId="AD"/>
      </p:ext>
    </p:extLst>
  </p:cmAuthor>
  <p:cmAuthor id="2" name="Shirley Pon" initials="SP" lastIdx="2" clrIdx="1">
    <p:extLst>
      <p:ext uri="{19B8F6BF-5375-455C-9EA6-DF929625EA0E}">
        <p15:presenceInfo xmlns:p15="http://schemas.microsoft.com/office/powerpoint/2012/main" userId="S::spon@nmrgroupinc.com::ec969fd1-a07a-4313-b634-073ff89293b0" providerId="AD"/>
      </p:ext>
    </p:extLst>
  </p:cmAuthor>
  <p:cmAuthor id="3" name="Nicole Rosenberg" initials="NR" lastIdx="23" clrIdx="2">
    <p:extLst>
      <p:ext uri="{19B8F6BF-5375-455C-9EA6-DF929625EA0E}">
        <p15:presenceInfo xmlns:p15="http://schemas.microsoft.com/office/powerpoint/2012/main" userId="S-1-5-21-4095787998-3525916616-1323673557-1113" providerId="AD"/>
      </p:ext>
    </p:extLst>
  </p:cmAuthor>
  <p:cmAuthor id="4" name="Doug Bruchs" initials="DB" lastIdx="22" clrIdx="3">
    <p:extLst>
      <p:ext uri="{19B8F6BF-5375-455C-9EA6-DF929625EA0E}">
        <p15:presenceInfo xmlns:p15="http://schemas.microsoft.com/office/powerpoint/2012/main" userId="S::dbruchs@cadeogroup.com::bcbc1fac-0ee4-473e-aa34-13b5155cd01c" providerId="AD"/>
      </p:ext>
    </p:extLst>
  </p:cmAuthor>
  <p:cmAuthor id="5" name="Lisa Wilson-Wright" initials="LW" lastIdx="7" clrIdx="4">
    <p:extLst>
      <p:ext uri="{19B8F6BF-5375-455C-9EA6-DF929625EA0E}">
        <p15:presenceInfo xmlns:p15="http://schemas.microsoft.com/office/powerpoint/2012/main" userId="S::lwilson-wright@nmrgroupinc.com::42701f00-5af2-4e6f-8940-60b6179318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1A3"/>
    <a:srgbClr val="046A38"/>
    <a:srgbClr val="61A482"/>
    <a:srgbClr val="76A240"/>
    <a:srgbClr val="606060"/>
    <a:srgbClr val="808080"/>
    <a:srgbClr val="08A4BD"/>
    <a:srgbClr val="603D90"/>
    <a:srgbClr val="7030A0"/>
    <a:srgbClr val="014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1034" autoAdjust="0"/>
  </p:normalViewPr>
  <p:slideViewPr>
    <p:cSldViewPr>
      <p:cViewPr varScale="1">
        <p:scale>
          <a:sx n="45" d="100"/>
          <a:sy n="45" d="100"/>
        </p:scale>
        <p:origin x="69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0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E9B8-080F-445D-BFA4-701F67546B2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95F2-27C6-42AC-801B-909F4FDD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0379D-4DA7-445F-B890-6ACB4E40EEAF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68005-BECA-4655-B903-BCE45421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68005-BECA-4655-B903-BCE4542155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2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0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06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31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NICOLE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5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0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8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7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NICOLE/JOANNE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NICOLE/JOANNE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NICOLE/JOANNE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NICOLE/JOANNE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12192000" cy="83819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72594" y="6156212"/>
            <a:ext cx="1846812" cy="5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</a:rPr>
              <a:t>NMR Group,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34000"/>
            <a:ext cx="1630664" cy="524373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0198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363200" y="304800"/>
            <a:ext cx="1630664" cy="533400"/>
          </a:xfrm>
          <a:ln w="31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507F-97EE-473D-A8C0-0BA17513A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A4E1F-35A6-4C83-B9AD-8C2049DB2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32CA-818F-4204-8EC9-4F5743CDF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>
          <a:xfrm>
            <a:off x="-25404" y="0"/>
            <a:ext cx="122174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98403" y="5405735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600" dirty="0">
                <a:solidFill>
                  <a:prstClr val="white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316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80" y="1143000"/>
            <a:ext cx="1630664" cy="52437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10439400" y="152400"/>
            <a:ext cx="1597025" cy="8382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64708"/>
            <a:ext cx="6803136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309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2236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590" y="6428843"/>
            <a:ext cx="914479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4B605-2B3B-40F4-99DE-B1757FE0A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527" y="6356246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CBB598-1DF8-4A36-8699-CB2A49F097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7400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BDF07C-7558-4AE2-BD35-E8BB608FD0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586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B5E22BB-96E3-4E13-BD29-E5444B0D81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6347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4687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5F3D-8D8F-4782-9901-501C021B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" y="6356246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4702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270A1-EFF4-4E0F-AB43-79563F134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64235-AFB3-48BB-BD45-3ADAA3641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114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A57E6-3F80-487A-80FF-F9834EF09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120562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325274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00"/>
            <a:ext cx="1147079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12192000" cy="83819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72594" y="6156212"/>
            <a:ext cx="1846812" cy="5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</a:rPr>
              <a:t>NMR Group,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51309"/>
            <a:ext cx="1630664" cy="524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0198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363200" y="304800"/>
            <a:ext cx="1630664" cy="533400"/>
          </a:xfrm>
          <a:ln w="31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56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80" y="1143000"/>
            <a:ext cx="1630664" cy="52437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10439400" y="152400"/>
            <a:ext cx="1597025" cy="8382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client or event logo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64708"/>
            <a:ext cx="6803136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9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00"/>
            <a:ext cx="1147079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24"/>
            <a:ext cx="1147079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6" y="304824"/>
            <a:ext cx="1147076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435-BF53-4F77-A367-B2BCCC3F1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6" y="6360845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8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26" y="6400800"/>
            <a:ext cx="914479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930B-EEAD-4AC4-A77D-8BA82C808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3" y="6360844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75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3" y="6405489"/>
            <a:ext cx="910211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9775-1C29-4239-AD9B-8A021EF34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8" y="636455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24"/>
            <a:ext cx="1147079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507F-97EE-473D-A8C0-0BA17513AD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A4E1F-35A6-4C83-B9AD-8C2049DB2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32CA-818F-4204-8EC9-4F5743CDF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1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8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/>
        </p:blipFill>
        <p:spPr>
          <a:xfrm>
            <a:off x="-25404" y="0"/>
            <a:ext cx="122174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98403" y="5405735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600" dirty="0">
                <a:solidFill>
                  <a:prstClr val="white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390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6" y="304824"/>
            <a:ext cx="1147076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97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0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309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19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2236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2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0" y="6428843"/>
            <a:ext cx="914479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4B605-2B3B-40F4-99DE-B1757FE0A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7" y="6356246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7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5F3D-8D8F-4782-9901-501C021B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" y="6356246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4702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270A1-EFF4-4E0F-AB43-79563F134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9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64235-AFB3-48BB-BD45-3ADAA3641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114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A57E6-3F80-487A-80FF-F9834EF09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435-BF53-4F77-A367-B2BCCC3F1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6" y="6360845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91556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260245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2919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892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600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2625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3855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3966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036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676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626" y="6400800"/>
            <a:ext cx="914479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930B-EEAD-4AC4-A77D-8BA82C808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7563" y="6360844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498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3" y="6405489"/>
            <a:ext cx="910211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9775-1C29-4239-AD9B-8A021EF34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8" y="636455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98" r:id="rId4"/>
    <p:sldLayoutId id="2147483699" r:id="rId5"/>
    <p:sldLayoutId id="2147483700" r:id="rId6"/>
    <p:sldLayoutId id="2147483695" r:id="rId7"/>
    <p:sldLayoutId id="2147483697" r:id="rId8"/>
    <p:sldLayoutId id="2147483696" r:id="rId9"/>
    <p:sldLayoutId id="2147483689" r:id="rId10"/>
    <p:sldLayoutId id="2147483683" r:id="rId11"/>
    <p:sldLayoutId id="2147483690" r:id="rId12"/>
    <p:sldLayoutId id="2147483685" r:id="rId13"/>
    <p:sldLayoutId id="214748368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76" r:id="rId20"/>
    <p:sldLayoutId id="2147483691" r:id="rId21"/>
    <p:sldLayoutId id="2147483677" r:id="rId22"/>
    <p:sldLayoutId id="2147483692" r:id="rId23"/>
    <p:sldLayoutId id="2147483675" r:id="rId24"/>
    <p:sldLayoutId id="2147483693" r:id="rId25"/>
    <p:sldLayoutId id="2147483687" r:id="rId26"/>
    <p:sldLayoutId id="2147483673" r:id="rId27"/>
    <p:sldLayoutId id="2147483694" r:id="rId28"/>
    <p:sldLayoutId id="2147483688" r:id="rId29"/>
    <p:sldLayoutId id="2147483674" r:id="rId30"/>
    <p:sldLayoutId id="2147483672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800600" y="1510771"/>
            <a:ext cx="6934200" cy="102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76800" y="2590800"/>
            <a:ext cx="6248736" cy="155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03839" y="4141318"/>
            <a:ext cx="6263726" cy="78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3715F2-B8FB-45C8-8082-04C57464B20B}"/>
              </a:ext>
            </a:extLst>
          </p:cNvPr>
          <p:cNvSpPr txBox="1">
            <a:spLocks/>
          </p:cNvSpPr>
          <p:nvPr/>
        </p:nvSpPr>
        <p:spPr>
          <a:xfrm>
            <a:off x="4876800" y="917194"/>
            <a:ext cx="6934200" cy="44872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b="1" dirty="0">
                <a:solidFill>
                  <a:schemeClr val="accent5"/>
                </a:solidFill>
                <a:latin typeface="Arial" panose="020B0604020202020204" pitchFamily="34" charset="0"/>
              </a:rPr>
              <a:t>Connecticut R1983</a:t>
            </a:r>
            <a:br>
              <a:rPr lang="en-US" sz="3800" b="1" dirty="0">
                <a:solidFill>
                  <a:schemeClr val="accent5"/>
                </a:solidFill>
                <a:latin typeface="Arial" panose="020B0604020202020204" pitchFamily="34" charset="0"/>
              </a:rPr>
            </a:br>
            <a:r>
              <a:rPr lang="en-US" sz="3800" b="1" dirty="0">
                <a:solidFill>
                  <a:schemeClr val="accent5"/>
                </a:solidFill>
                <a:latin typeface="Arial" panose="020B0604020202020204" pitchFamily="34" charset="0"/>
              </a:rPr>
              <a:t>HES/HES-IE Process, Impact, and NTG Evaluation</a:t>
            </a:r>
          </a:p>
          <a:p>
            <a:endParaRPr lang="en-US" sz="3000" b="1" dirty="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606060"/>
                </a:solidFill>
                <a:latin typeface="Arial" panose="020B0604020202020204" pitchFamily="34" charset="0"/>
              </a:rPr>
              <a:t>Study Kick-off</a:t>
            </a:r>
          </a:p>
          <a:p>
            <a:endParaRPr lang="en-US" dirty="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</a:rPr>
              <a:t>Doug Bruchs and Fred Schaefer, Cadeo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</a:rPr>
              <a:t>Lisa Wilson-Wright and Nicole Rosenberg, NMR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606060"/>
                </a:solidFill>
                <a:latin typeface="Arial" panose="020B0604020202020204" pitchFamily="34" charset="0"/>
              </a:rPr>
              <a:t>Glenn Gavi and Shawn Bodmann, DNV GL</a:t>
            </a:r>
          </a:p>
          <a:p>
            <a:endParaRPr lang="en-US" sz="3000" b="1" dirty="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700" dirty="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700" dirty="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606060"/>
                </a:solidFill>
                <a:latin typeface="Arial"/>
                <a:ea typeface="+mn-ea"/>
                <a:cs typeface="+mn-cs"/>
              </a:rPr>
              <a:t>August 14</a:t>
            </a:r>
            <a:r>
              <a:rPr lang="en-US" sz="2800" baseline="30000" dirty="0">
                <a:solidFill>
                  <a:srgbClr val="606060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2800" dirty="0">
                <a:solidFill>
                  <a:srgbClr val="606060"/>
                </a:solidFill>
                <a:latin typeface="Arial"/>
                <a:ea typeface="+mn-ea"/>
                <a:cs typeface="+mn-cs"/>
              </a:rPr>
              <a:t>, 2020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endParaRPr lang="en-US" sz="18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ABB43F2D-D617-42C3-8783-75328441F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59" y="4931189"/>
            <a:ext cx="1908213" cy="1274174"/>
          </a:xfrm>
          <a:prstGeom prst="rect">
            <a:avLst/>
          </a:prstGeom>
        </p:spPr>
      </p:pic>
      <p:pic>
        <p:nvPicPr>
          <p:cNvPr id="10" name="Picture 2" descr="Prestigious international branding award for DNV GL - DNV GL">
            <a:extLst>
              <a:ext uri="{FF2B5EF4-FFF2-40B4-BE49-F238E27FC236}">
                <a16:creationId xmlns:a16="http://schemas.microsoft.com/office/drawing/2014/main" id="{F08ACD57-4081-44D3-84B6-C2921DB17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/>
          <a:stretch/>
        </p:blipFill>
        <p:spPr bwMode="auto">
          <a:xfrm>
            <a:off x="9005272" y="5234135"/>
            <a:ext cx="1205726" cy="7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USA, New England, Massachusetts, Reading, home decorated for Christmas, Royalty-free stock photo">
            <a:extLst>
              <a:ext uri="{FF2B5EF4-FFF2-40B4-BE49-F238E27FC236}">
                <a16:creationId xmlns:a16="http://schemas.microsoft.com/office/drawing/2014/main" id="{7EB950EE-AA58-4663-A983-226E598A2CC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r="25323"/>
          <a:stretch/>
        </p:blipFill>
        <p:spPr bwMode="auto">
          <a:xfrm>
            <a:off x="0" y="0"/>
            <a:ext cx="449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0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87454"/>
            <a:ext cx="8945418" cy="6013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Recurve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Aware that Recurve is supporting HES/HES-IE implementation, includes estimating savings for 2017-2018 (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 efforts need at least a year of post-data to weather-normalize and provide ex post savings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 a multi-faceted, best practice-based impact approach that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aligns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Recurve’s efforts</a:t>
            </a:r>
            <a:b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600" b="1" dirty="0">
                <a:solidFill>
                  <a:schemeClr val="accent5"/>
                </a:solidFill>
              </a:rPr>
              <a:t>Complementary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Measure-level and delivered fuel savings using multiple approaches</a:t>
            </a:r>
          </a:p>
          <a:p>
            <a:pPr lvl="1"/>
            <a:r>
              <a:rPr lang="en-US" sz="2600" b="1" dirty="0">
                <a:solidFill>
                  <a:schemeClr val="accent5"/>
                </a:solidFill>
              </a:rPr>
              <a:t>Leverage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Use data that UI and Eversource provided to Recurve to ensure consistency and avoid redundancy</a:t>
            </a:r>
          </a:p>
          <a:p>
            <a:pPr lvl="1"/>
            <a:r>
              <a:rPr lang="en-US" sz="2600" b="1" dirty="0">
                <a:solidFill>
                  <a:schemeClr val="accent5"/>
                </a:solidFill>
              </a:rPr>
              <a:t>Alignment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Side-by-side comparison with Recurve’s processes and results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D20B-54EF-4C69-9086-AEE096759C20}"/>
              </a:ext>
            </a:extLst>
          </p:cNvPr>
          <p:cNvSpPr txBox="1"/>
          <p:nvPr/>
        </p:nvSpPr>
        <p:spPr>
          <a:xfrm>
            <a:off x="9677400" y="25568"/>
            <a:ext cx="22860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AC943-DF69-4A85-BE11-75744B45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489971"/>
            <a:ext cx="9550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Billing Analysis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Preferred impact approach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Ideal for whole-home or larger savers (e.g., lighting and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Wx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Monthly post program regression (PPR) models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group of 2017/18* participants 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group of “future” (2019*) participants using matched control group (MCG) method*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*Able to shift to include 2019 in treatment and Q1 2020 in control if data are available/participation levels sufficient; Covid-19 also a factor (potentially limits extrapolation)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 for cross-program participation, including non-utilities measures (for HES-IE)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 detailed survey findings for subset of analyzed participants; allows for additional specifications 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DC5DB-36E1-4F20-8C95-3B43E59742F3}"/>
              </a:ext>
            </a:extLst>
          </p:cNvPr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3a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Analysis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583B2-D3F7-409B-8D8E-5DC9F5EF71FE}"/>
              </a:ext>
            </a:extLst>
          </p:cNvPr>
          <p:cNvSpPr txBox="1"/>
          <p:nvPr/>
        </p:nvSpPr>
        <p:spPr>
          <a:xfrm>
            <a:off x="9677400" y="25568"/>
            <a:ext cx="22860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1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B7244-91DF-4C4A-9300-9486B075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066800"/>
            <a:ext cx="9144000" cy="5976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Building Simulation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 better than billing analysis for certain measures (e.g., frequently bundled measures like air sealing, attic, wall, and basement/floor insulation)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NREL’s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BEopt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modeling software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a series of models reflecting prevalent HES/HES-IE home types and heating/cooling combinations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Calibrated for both programs using billing analysis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BEopt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models, as well as supporting analytical workbooks as deliverables, aids program planning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497BD-10E7-427A-A2A3-352503C8AA28}"/>
              </a:ext>
            </a:extLst>
          </p:cNvPr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3b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Building Simulation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EC607-4C3E-4DAF-B560-B3FD9BB5984A}"/>
              </a:ext>
            </a:extLst>
          </p:cNvPr>
          <p:cNvSpPr txBox="1"/>
          <p:nvPr/>
        </p:nvSpPr>
        <p:spPr>
          <a:xfrm>
            <a:off x="9601200" y="25568"/>
            <a:ext cx="23622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B7244-91DF-4C4A-9300-9486B075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4800"/>
            <a:ext cx="9144000" cy="6357371"/>
          </a:xfrm>
        </p:spPr>
        <p:txBody>
          <a:bodyPr>
            <a:normAutofit/>
          </a:bodyPr>
          <a:lstStyle/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Engineering Algorithms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 best for smaller savings measures that are not subject to interactive effects (e.g., DHW measure like showerheads and aerators)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Used to calculate delivered fuel savings (through engineering adjustments to billing analysis results)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Inputs and values from program data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Savings algorithm from PSD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Comparison of PSD and evaluation inputs, including explanation of any differences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supporting analytical workbooks as deliverables, which can also support program planning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497BD-10E7-427A-A2A3-352503C8AA28}"/>
              </a:ext>
            </a:extLst>
          </p:cNvPr>
          <p:cNvSpPr/>
          <p:nvPr/>
        </p:nvSpPr>
        <p:spPr>
          <a:xfrm rot="16200000">
            <a:off x="-2069925" y="2421244"/>
            <a:ext cx="5738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3c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Engineering Algorithms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0698-69DC-4D44-AF43-F9EAA8054A61}"/>
              </a:ext>
            </a:extLst>
          </p:cNvPr>
          <p:cNvSpPr txBox="1"/>
          <p:nvPr/>
        </p:nvSpPr>
        <p:spPr>
          <a:xfrm>
            <a:off x="9601200" y="25568"/>
            <a:ext cx="23622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9F630-9C10-4F83-8285-68A5E029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61426"/>
            <a:ext cx="8305800" cy="65489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Additional tasks that build off impact analysis </a:t>
            </a:r>
            <a:br>
              <a:rPr lang="en-US" sz="2800" dirty="0">
                <a:solidFill>
                  <a:schemeClr val="accent5"/>
                </a:solidFill>
              </a:rPr>
            </a:br>
            <a:r>
              <a:rPr lang="en-US" sz="2800" dirty="0">
                <a:solidFill>
                  <a:schemeClr val="accent5"/>
                </a:solidFill>
              </a:rPr>
              <a:t>and participant survey for greater insight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Compare participants’ actual pre/post consumption to their modeled consumption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implementer models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Interviews with modeling team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Analyze disparity by…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Dwelling type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size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zone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Insulation type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Outputs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Identification of realization rates drivers for weatherization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for model, process, or PSD changes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C04F2-60BA-40A8-8EB9-CD8267FF1198}"/>
              </a:ext>
            </a:extLst>
          </p:cNvPr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3d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Realization Rates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A19DB-169D-49B3-8C62-EF2B1E3E229F}"/>
              </a:ext>
            </a:extLst>
          </p:cNvPr>
          <p:cNvSpPr txBox="1"/>
          <p:nvPr/>
        </p:nvSpPr>
        <p:spPr>
          <a:xfrm>
            <a:off x="9525000" y="25568"/>
            <a:ext cx="2438400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Process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45082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B7244-91DF-4C4A-9300-9486B075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2563"/>
            <a:ext cx="9144000" cy="6662171"/>
          </a:xfrm>
        </p:spPr>
        <p:txBody>
          <a:bodyPr>
            <a:normAutofit/>
          </a:bodyPr>
          <a:lstStyle/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HES only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(assume NTG = 1 for HES-IE)</a:t>
            </a:r>
          </a:p>
          <a:p>
            <a:r>
              <a:rPr lang="en-US" dirty="0">
                <a:solidFill>
                  <a:schemeClr val="accent5"/>
                </a:solidFill>
              </a:rPr>
              <a:t>Participant surveys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Free-ridership (FR)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 spillover (PSO)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Photo-app follow up with substantial PSO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Oversample for key measures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 </a:t>
            </a:r>
            <a:r>
              <a:rPr lang="en-US" sz="2600" dirty="0">
                <a:solidFill>
                  <a:schemeClr val="accent1"/>
                </a:solidFill>
              </a:rPr>
              <a:t>prior study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 and algorithms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Conduct sensitivity analyses</a:t>
            </a:r>
          </a:p>
          <a:p>
            <a:r>
              <a:rPr lang="en-US" dirty="0">
                <a:solidFill>
                  <a:schemeClr val="accent5"/>
                </a:solidFill>
              </a:rPr>
              <a:t>Stakeholder IDIs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Non-participant spillover (NPSO)</a:t>
            </a:r>
          </a:p>
          <a:p>
            <a:r>
              <a:rPr lang="en-US" dirty="0">
                <a:solidFill>
                  <a:schemeClr val="accent5"/>
                </a:solidFill>
              </a:rPr>
              <a:t>Analyze PSO vs. NPSO overlap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497BD-10E7-427A-A2A3-352503C8AA28}"/>
              </a:ext>
            </a:extLst>
          </p:cNvPr>
          <p:cNvSpPr/>
          <p:nvPr/>
        </p:nvSpPr>
        <p:spPr>
          <a:xfrm rot="16200000">
            <a:off x="-2069925" y="2421244"/>
            <a:ext cx="5738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3e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Net-to-Gross Estimates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0698-69DC-4D44-AF43-F9EAA8054A61}"/>
              </a:ext>
            </a:extLst>
          </p:cNvPr>
          <p:cNvSpPr txBox="1"/>
          <p:nvPr/>
        </p:nvSpPr>
        <p:spPr>
          <a:xfrm>
            <a:off x="9525000" y="25568"/>
            <a:ext cx="24384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2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BEA91-D356-4C03-AF7D-A22E1367A4F8}"/>
              </a:ext>
            </a:extLst>
          </p:cNvPr>
          <p:cNvSpPr/>
          <p:nvPr/>
        </p:nvSpPr>
        <p:spPr>
          <a:xfrm rot="16200000">
            <a:off x="-2058417" y="2382036"/>
            <a:ext cx="571500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4b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Customer Profiling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5A351-1115-4634-8DCD-EAA24E043504}"/>
              </a:ext>
            </a:extLst>
          </p:cNvPr>
          <p:cNvSpPr txBox="1"/>
          <p:nvPr/>
        </p:nvSpPr>
        <p:spPr>
          <a:xfrm>
            <a:off x="9601200" y="25568"/>
            <a:ext cx="2362200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  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   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Profiling    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0D22D3F-D61D-463A-93A5-F48757575385}"/>
              </a:ext>
            </a:extLst>
          </p:cNvPr>
          <p:cNvSpPr txBox="1">
            <a:spLocks/>
          </p:cNvSpPr>
          <p:nvPr/>
        </p:nvSpPr>
        <p:spPr>
          <a:xfrm>
            <a:off x="1828800" y="1262271"/>
            <a:ext cx="9593649" cy="55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Purpose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insights into reasons for non-participation and program equity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Determine geographic variations in participation; especially related to demographics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solid foundation for targeted outreach, surveys, etc.</a:t>
            </a:r>
          </a:p>
        </p:txBody>
      </p:sp>
    </p:spTree>
    <p:extLst>
      <p:ext uri="{BB962C8B-B14F-4D97-AF65-F5344CB8AC3E}">
        <p14:creationId xmlns:p14="http://schemas.microsoft.com/office/powerpoint/2010/main" val="310933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BEA91-D356-4C03-AF7D-A22E1367A4F8}"/>
              </a:ext>
            </a:extLst>
          </p:cNvPr>
          <p:cNvSpPr/>
          <p:nvPr/>
        </p:nvSpPr>
        <p:spPr>
          <a:xfrm rot="16200000">
            <a:off x="-2058417" y="2382036"/>
            <a:ext cx="571500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4b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Customer Profiling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5A351-1115-4634-8DCD-EAA24E043504}"/>
              </a:ext>
            </a:extLst>
          </p:cNvPr>
          <p:cNvSpPr txBox="1"/>
          <p:nvPr/>
        </p:nvSpPr>
        <p:spPr>
          <a:xfrm>
            <a:off x="9601200" y="25568"/>
            <a:ext cx="2362200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  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   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Profiling    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0D22D3F-D61D-463A-93A5-F48757575385}"/>
              </a:ext>
            </a:extLst>
          </p:cNvPr>
          <p:cNvSpPr txBox="1">
            <a:spLocks/>
          </p:cNvSpPr>
          <p:nvPr/>
        </p:nvSpPr>
        <p:spPr>
          <a:xfrm>
            <a:off x="1828800" y="911602"/>
            <a:ext cx="9296400" cy="55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 group-level analyses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Geocode tracking &amp; billing data to Census block groups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Layer on demographics from ACS and HUD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Compare to individual level analysis using Eversource Experian data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Calculate participation rates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characteristics of high- and low-participating areas (e.g. income, ESL, housing age)</a:t>
            </a:r>
          </a:p>
          <a:p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higher- and lower-than-expected participating areas</a:t>
            </a:r>
          </a:p>
        </p:txBody>
      </p:sp>
    </p:spTree>
    <p:extLst>
      <p:ext uri="{BB962C8B-B14F-4D97-AF65-F5344CB8AC3E}">
        <p14:creationId xmlns:p14="http://schemas.microsoft.com/office/powerpoint/2010/main" val="397052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505556"/>
            <a:ext cx="5181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Customer Profiling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C5921-7A63-430A-BBDE-20637B9D5355}"/>
              </a:ext>
            </a:extLst>
          </p:cNvPr>
          <p:cNvSpPr txBox="1"/>
          <p:nvPr/>
        </p:nvSpPr>
        <p:spPr>
          <a:xfrm>
            <a:off x="9525000" y="25568"/>
            <a:ext cx="24384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Profiling    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CCF8A90-A072-405C-98A9-D64792A8CC23}"/>
              </a:ext>
            </a:extLst>
          </p:cNvPr>
          <p:cNvSpPr txBox="1">
            <a:spLocks/>
          </p:cNvSpPr>
          <p:nvPr/>
        </p:nvSpPr>
        <p:spPr>
          <a:xfrm>
            <a:off x="1593148" y="349597"/>
            <a:ext cx="3817052" cy="590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accent5"/>
                </a:solidFill>
              </a:rPr>
              <a:t>Key Outputs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and rank characteristics associated low/high participation (e.g. in MA, renter status rose to top)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targeting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5927D1-A104-4ECA-BF1C-5DB587E03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808759"/>
            <a:ext cx="6781800" cy="52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8A647-A7F3-4C16-A4EB-13D5E2FE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1971"/>
            <a:ext cx="6781800" cy="551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Sending combined data request shortly</a:t>
            </a:r>
          </a:p>
          <a:p>
            <a:r>
              <a:rPr lang="en-US" dirty="0">
                <a:solidFill>
                  <a:schemeClr val="accent5"/>
                </a:solidFill>
              </a:rPr>
              <a:t>Covers multiple projects: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R1983 Survey &amp; IDI samples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R1983 Impact tasks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R2029 Weatherization Assessment / Update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X1942 NEIs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BEA91-D356-4C03-AF7D-A22E1367A4F8}"/>
              </a:ext>
            </a:extLst>
          </p:cNvPr>
          <p:cNvSpPr/>
          <p:nvPr/>
        </p:nvSpPr>
        <p:spPr>
          <a:xfrm rot="16200000">
            <a:off x="-2058417" y="2382036"/>
            <a:ext cx="571500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4a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Data Prep &amp; Management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3F05A-FD4C-4F87-AADA-98D259A27EB9}"/>
              </a:ext>
            </a:extLst>
          </p:cNvPr>
          <p:cNvSpPr txBox="1"/>
          <p:nvPr/>
        </p:nvSpPr>
        <p:spPr>
          <a:xfrm>
            <a:off x="9525000" y="25568"/>
            <a:ext cx="2438400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  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   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Profiling 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0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Prestigious international branding award for DNV GL - DNV GL">
            <a:extLst>
              <a:ext uri="{FF2B5EF4-FFF2-40B4-BE49-F238E27FC236}">
                <a16:creationId xmlns:a16="http://schemas.microsoft.com/office/drawing/2014/main" id="{F5F72135-500A-4C21-9CA9-1443C5790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/>
          <a:stretch/>
        </p:blipFill>
        <p:spPr bwMode="auto">
          <a:xfrm>
            <a:off x="9450347" y="5810332"/>
            <a:ext cx="1276471" cy="7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EC7CF3D-3C93-41FF-8E21-5BE3C30AFF7C}"/>
              </a:ext>
            </a:extLst>
          </p:cNvPr>
          <p:cNvSpPr/>
          <p:nvPr/>
        </p:nvSpPr>
        <p:spPr>
          <a:xfrm>
            <a:off x="5835037" y="1885290"/>
            <a:ext cx="1711921" cy="5991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Doug Bruchs</a:t>
            </a:r>
            <a:endParaRPr lang="en-US" sz="1300" dirty="0"/>
          </a:p>
          <a:p>
            <a:r>
              <a:rPr lang="en-US" sz="1200" i="1" dirty="0"/>
              <a:t>Overall Project Lead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2803E-2C0A-4768-B6CC-FCC29DA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1C555-B242-46BC-AB80-7C0CEC7B3D58}"/>
              </a:ext>
            </a:extLst>
          </p:cNvPr>
          <p:cNvSpPr/>
          <p:nvPr/>
        </p:nvSpPr>
        <p:spPr>
          <a:xfrm rot="16200000">
            <a:off x="-1791716" y="2505556"/>
            <a:ext cx="5181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 Team Members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810326-9121-46E5-B3DC-4B088E6374FD}"/>
              </a:ext>
            </a:extLst>
          </p:cNvPr>
          <p:cNvSpPr/>
          <p:nvPr/>
        </p:nvSpPr>
        <p:spPr>
          <a:xfrm>
            <a:off x="2461934" y="5237124"/>
            <a:ext cx="1711921" cy="599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Fred Schaefer</a:t>
            </a:r>
          </a:p>
          <a:p>
            <a:r>
              <a:rPr lang="en-US" sz="1200" i="1" dirty="0"/>
              <a:t>Impact Lead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68118E-D6DB-47B5-A079-D9653B9B817D}"/>
              </a:ext>
            </a:extLst>
          </p:cNvPr>
          <p:cNvSpPr/>
          <p:nvPr/>
        </p:nvSpPr>
        <p:spPr>
          <a:xfrm>
            <a:off x="5827673" y="5259208"/>
            <a:ext cx="1711921" cy="599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Lisa Wilson-Wright</a:t>
            </a:r>
            <a:endParaRPr lang="en-US" sz="1300" dirty="0"/>
          </a:p>
          <a:p>
            <a:r>
              <a:rPr lang="en-US" sz="1200" i="1" dirty="0"/>
              <a:t>Process &amp; NTG Lead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32D34B-033C-4FB8-B18D-F1B4DD90BCD0}"/>
              </a:ext>
            </a:extLst>
          </p:cNvPr>
          <p:cNvSpPr/>
          <p:nvPr/>
        </p:nvSpPr>
        <p:spPr>
          <a:xfrm>
            <a:off x="9224510" y="5264291"/>
            <a:ext cx="1711921" cy="599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Glenn Gavi</a:t>
            </a:r>
            <a:endParaRPr lang="en-US" sz="1300" dirty="0"/>
          </a:p>
          <a:p>
            <a:r>
              <a:rPr lang="en-US" sz="1200" i="1" dirty="0"/>
              <a:t>Data Intake &amp; Profiling Lead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44FC6394-69FB-4639-B5F7-5E1A36DD1020}"/>
              </a:ext>
            </a:extLst>
          </p:cNvPr>
          <p:cNvCxnSpPr>
            <a:cxnSpLocks/>
            <a:stCxn id="31" idx="2"/>
            <a:endCxn id="24" idx="0"/>
          </p:cNvCxnSpPr>
          <p:nvPr/>
        </p:nvCxnSpPr>
        <p:spPr>
          <a:xfrm rot="5400000">
            <a:off x="4527476" y="1279984"/>
            <a:ext cx="959045" cy="3368001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F5E41CC7-DECE-4AFA-B47C-932DF683C322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463655" y="2965921"/>
            <a:ext cx="3605651" cy="548776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76E76D02-93D9-4D7A-B391-0A4FF2B28C59}"/>
              </a:ext>
            </a:extLst>
          </p:cNvPr>
          <p:cNvCxnSpPr>
            <a:cxnSpLocks/>
            <a:endCxn id="20" idx="0"/>
          </p:cNvCxnSpPr>
          <p:nvPr/>
        </p:nvCxnSpPr>
        <p:spPr>
          <a:xfrm rot="16200000" flipH="1">
            <a:off x="6423586" y="3240947"/>
            <a:ext cx="520098" cy="2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picture containing food&#10;&#10;Description automatically generated">
            <a:extLst>
              <a:ext uri="{FF2B5EF4-FFF2-40B4-BE49-F238E27FC236}">
                <a16:creationId xmlns:a16="http://schemas.microsoft.com/office/drawing/2014/main" id="{32ED210E-B490-46DD-B2DC-4610C6282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73" y="1705354"/>
            <a:ext cx="1436272" cy="959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BCAE1D-FBE3-491A-B739-AAEFDC77FA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63" y="5929049"/>
            <a:ext cx="1437902" cy="599171"/>
          </a:xfrm>
          <a:prstGeom prst="rect">
            <a:avLst/>
          </a:prstGeom>
        </p:spPr>
      </p:pic>
      <p:pic>
        <p:nvPicPr>
          <p:cNvPr id="16" name="Picture Placeholder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2960100-EE8E-4930-A3B2-3683B8CAD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4831"/>
          <a:stretch/>
        </p:blipFill>
        <p:spPr>
          <a:xfrm>
            <a:off x="5841632" y="152400"/>
            <a:ext cx="1697964" cy="1673257"/>
          </a:xfrm>
        </p:spPr>
      </p:pic>
      <p:pic>
        <p:nvPicPr>
          <p:cNvPr id="24" name="Picture Placeholder 2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58A34B6-145C-4776-B1F4-D3A518CDCE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11538" b="21518"/>
          <a:stretch/>
        </p:blipFill>
        <p:spPr>
          <a:xfrm>
            <a:off x="2467036" y="3443507"/>
            <a:ext cx="1711921" cy="1746623"/>
          </a:xfrm>
        </p:spPr>
      </p:pic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261FEF78-5024-4BCF-8A8E-82EB759874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11813" r="3793" b="31961"/>
          <a:stretch/>
        </p:blipFill>
        <p:spPr>
          <a:xfrm>
            <a:off x="5827675" y="3500997"/>
            <a:ext cx="1711921" cy="1711921"/>
          </a:xfrm>
          <a:prstGeom prst="rect">
            <a:avLst/>
          </a:prstGeom>
          <a:ln w="57150">
            <a:noFill/>
          </a:ln>
        </p:spPr>
      </p:pic>
      <p:pic>
        <p:nvPicPr>
          <p:cNvPr id="23" name="Picture 22" descr="A person wearing a blue shirt and smiling at the camera&#10;&#10;Description automatically generated">
            <a:extLst>
              <a:ext uri="{FF2B5EF4-FFF2-40B4-BE49-F238E27FC236}">
                <a16:creationId xmlns:a16="http://schemas.microsoft.com/office/drawing/2014/main" id="{8B14B32F-8A4E-4775-AB24-DAE69F53EB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85" y="3514697"/>
            <a:ext cx="1712441" cy="1691726"/>
          </a:xfrm>
          <a:prstGeom prst="rect">
            <a:avLst/>
          </a:prstGeom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9CF65688-5283-4D17-A055-72976222B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30" y="5703127"/>
            <a:ext cx="1436272" cy="9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00"/>
            <a:ext cx="9626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Addressing COVID-19 Complexities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strictly adhere to Company’s COVID-19 related customer contact protocols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 COVID-19 during surveys/interviews and explicitly focus respondents on the relevant evaluation/program period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Include COVID-19 related questions in vendor IDIs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Attempt to exclude COVID-19 period (March 2020-?!) in billing analysis and customer profiling efforts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Discuss impact (if relevant) in reporting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Consideration for all forward looking recommendations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41BAA-C467-4CA6-A9E4-3D1B803F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841" y="1143000"/>
            <a:ext cx="10287000" cy="66784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Benchmarking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HES/HES-IE studies in CT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 issues, trends, and progress in CT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Comparable programs in other nearby jurisdictions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Target schedule aligns with PSD/Planning revisions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2021 - Preliminary findings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2021 - Draft report to EA team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June 2021 - Draft report for public review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July/August 2021 - Final presentation/report</a:t>
            </a:r>
          </a:p>
          <a:p>
            <a:pPr marL="0" indent="0">
              <a:buNone/>
            </a:pP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942D4-DC4B-4EB2-AF5A-2A4FDD4C6A34}"/>
              </a:ext>
            </a:extLst>
          </p:cNvPr>
          <p:cNvSpPr/>
          <p:nvPr/>
        </p:nvSpPr>
        <p:spPr>
          <a:xfrm rot="16200000">
            <a:off x="-1982215" y="2388936"/>
            <a:ext cx="55626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5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Benchmarking and Reporting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08788-2AC2-41F6-BBB7-84576C6BB2A9}"/>
              </a:ext>
            </a:extLst>
          </p:cNvPr>
          <p:cNvSpPr txBox="1"/>
          <p:nvPr/>
        </p:nvSpPr>
        <p:spPr>
          <a:xfrm>
            <a:off x="9601200" y="25568"/>
            <a:ext cx="2362200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  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   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Profiling 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0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867917" y="1956034"/>
            <a:ext cx="53340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Outcomes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517" y="304800"/>
            <a:ext cx="9753600" cy="6553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Process Evaluation</a:t>
            </a:r>
          </a:p>
          <a:p>
            <a:pPr marL="857250" lvl="1" indent="-45720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Effectiveness of program and program changes</a:t>
            </a:r>
          </a:p>
          <a:p>
            <a:pPr marL="857250" lvl="1" indent="-45720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Recommended improvements in design, delivery, and outreach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Impact Evaluation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Gross and net measure-level savings for all fuel types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for improving realization rates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Retrospective NTG ratios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Recommended prospective NTG ratios for same measures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Data Management and Customer Profiling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Participation rates and geographic / demographic analysis of participants / non-participants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 insights (rent/own, non-English, income level)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and rank characteristics and block group levels associated with high / low participation</a:t>
            </a:r>
          </a:p>
          <a:p>
            <a:pPr marL="914400" lvl="1" indent="-51435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 specific geographic areas to target for additional research or outreach</a:t>
            </a:r>
          </a:p>
        </p:txBody>
      </p:sp>
    </p:spTree>
    <p:extLst>
      <p:ext uri="{BB962C8B-B14F-4D97-AF65-F5344CB8AC3E}">
        <p14:creationId xmlns:p14="http://schemas.microsoft.com/office/powerpoint/2010/main" val="27284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4575CE-7B2E-4809-899B-5E5813C39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70642"/>
              </p:ext>
            </p:extLst>
          </p:nvPr>
        </p:nvGraphicFramePr>
        <p:xfrm>
          <a:off x="1676400" y="13266"/>
          <a:ext cx="10286998" cy="6523594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60000"/>
                  </a:srgbClr>
                </a:solidFill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71527694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714998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96322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665489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2016157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803582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991978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7478039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286207849"/>
                    </a:ext>
                  </a:extLst>
                </a:gridCol>
              </a:tblGrid>
              <a:tr h="59633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A38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Tasks</a:t>
                      </a:r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61704"/>
                  </a:ext>
                </a:extLst>
              </a:tr>
              <a:tr h="142059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Interviews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 Surveys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Material &amp; Data Review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Billing &amp; Realization Rate Analysis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Simulation &amp; Engineering Algorithms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Profiling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71A3">
                        <a:alpha val="7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6058"/>
                  </a:ext>
                </a:extLst>
              </a:tr>
              <a:tr h="536442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 Evaluation</a:t>
                      </a: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delivery and performance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" algn="ctr"/>
                        </a:tabLst>
                        <a:defRPr/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07649"/>
                  </a:ext>
                </a:extLst>
              </a:tr>
              <a:tr h="49632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quality and data management</a:t>
                      </a:r>
                      <a:endParaRPr lang="en-US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41482"/>
                  </a:ext>
                </a:extLst>
              </a:tr>
              <a:tr h="49632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Drivers for impact results</a:t>
                      </a:r>
                      <a:endParaRPr lang="en-US" dirty="0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" algn="ctr"/>
                        </a:tabLst>
                        <a:defRPr/>
                      </a:pP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76160"/>
                  </a:ext>
                </a:extLst>
              </a:tr>
              <a:tr h="496320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 Evaluation</a:t>
                      </a: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Retention/Persistence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42639"/>
                  </a:ext>
                </a:extLst>
              </a:tr>
              <a:tr h="49632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 and net savings</a:t>
                      </a:r>
                      <a:endParaRPr lang="en-US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50224"/>
                  </a:ext>
                </a:extLst>
              </a:tr>
              <a:tr h="49632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Net-to-gross</a:t>
                      </a:r>
                      <a:endParaRPr lang="en-US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82708"/>
                  </a:ext>
                </a:extLst>
              </a:tr>
              <a:tr h="49632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Realization rates drivers</a:t>
                      </a:r>
                      <a:endParaRPr lang="en-US" dirty="0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354"/>
                  </a:ext>
                </a:extLst>
              </a:tr>
              <a:tr h="49632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&amp; Long-term Strategies</a:t>
                      </a: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profiling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6442"/>
                  </a:ext>
                </a:extLst>
              </a:tr>
              <a:tr h="49598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Targeting via census data</a:t>
                      </a:r>
                      <a:endParaRPr lang="en-US" dirty="0"/>
                    </a:p>
                  </a:txBody>
                  <a:tcPr marL="59449" marR="59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768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5" marR="31925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ctr"/>
                        </a:tabLst>
                      </a:pPr>
                      <a:r>
                        <a:rPr lang="en-US" sz="2400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1415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D21269-F1F9-47D3-8A19-5D3481E526A0}"/>
              </a:ext>
            </a:extLst>
          </p:cNvPr>
          <p:cNvSpPr/>
          <p:nvPr/>
        </p:nvSpPr>
        <p:spPr>
          <a:xfrm rot="16200000">
            <a:off x="-1942173" y="2265793"/>
            <a:ext cx="548251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/ Research Links</a:t>
            </a:r>
          </a:p>
        </p:txBody>
      </p:sp>
    </p:spTree>
    <p:extLst>
      <p:ext uri="{BB962C8B-B14F-4D97-AF65-F5344CB8AC3E}">
        <p14:creationId xmlns:p14="http://schemas.microsoft.com/office/powerpoint/2010/main" val="129593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87A7A-5BB1-4C6A-93DB-9286F930FF1E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48B3E9-B646-4BFF-B4C1-3ACDC47E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2131181"/>
            <a:ext cx="4536650" cy="25956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" lvl="1" indent="0">
              <a:buNone/>
            </a:pPr>
            <a:r>
              <a:rPr lang="en-US" sz="3200" i="1" dirty="0">
                <a:solidFill>
                  <a:schemeClr val="accent5"/>
                </a:solidFill>
              </a:rPr>
              <a:t>Any other questions?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87A7A-5BB1-4C6A-93DB-9286F930FF1E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Budget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CAF73C-C15B-4335-8E5C-BD745A041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80712"/>
              </p:ext>
            </p:extLst>
          </p:nvPr>
        </p:nvGraphicFramePr>
        <p:xfrm>
          <a:off x="2590800" y="1510240"/>
          <a:ext cx="8407400" cy="383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31480060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129806427"/>
                    </a:ext>
                  </a:extLst>
                </a:gridCol>
              </a:tblGrid>
              <a:tr h="548217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64623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Task 1 - Workplan &amp; Kickoff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$35,00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936765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Task 2 - Process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$205,000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763432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Task 3 - Impact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$225,000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216224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Task 4 - Data Management &amp; Profiling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$225,000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14508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Task 5 - Benchmarking &amp;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dirty="0">
                          <a:solidFill>
                            <a:schemeClr val="accent2"/>
                          </a:solidFill>
                        </a:rPr>
                        <a:t>$110,000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216588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2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600" b="1" dirty="0">
                          <a:solidFill>
                            <a:schemeClr val="accent2"/>
                          </a:solidFill>
                        </a:rPr>
                        <a:t>$800,000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9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31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293E10-5B46-411F-9BFA-B058E9927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ADC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ct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1">
                          <a:solidFill>
                            <a:schemeClr val="accent1"/>
                          </a:solidFill>
                          <a:latin typeface="+mj-lt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Treatment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1">
                          <a:solidFill>
                            <a:schemeClr val="accent1"/>
                          </a:solidFill>
                          <a:latin typeface="+mj-lt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LagADC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ct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1">
                          <a:solidFill>
                            <a:schemeClr val="accent1"/>
                          </a:solidFill>
                          <a:latin typeface="+mj-lt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month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Month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it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sz="2000" i="1">
                          <a:solidFill>
                            <a:schemeClr val="accent1"/>
                          </a:solidFill>
                          <a:latin typeface="+mj-lt"/>
                        </a:rPr>
                        <m:t>+</m:t>
                      </m:r>
                    </m:oMath>
                  </m:oMathPara>
                </a14:m>
                <a:endParaRPr lang="en-US" sz="2000" i="1" dirty="0">
                  <a:solidFill>
                    <a:schemeClr val="accent1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month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Month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LagADC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ci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accent1"/>
                          </a:solidFill>
                          <a:latin typeface="+mj-lt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NonProg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accent1"/>
                                  </a:solidFill>
                                  <a:latin typeface="+mj-lt"/>
                                </a:rPr>
                                <m:t>c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 +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m:t>ct</m:t>
                          </m:r>
                        </m:sub>
                      </m:sSub>
                    </m:oMath>
                  </m:oMathPara>
                </a14:m>
                <a:endParaRPr lang="en-US" sz="2900" i="1" dirty="0">
                  <a:solidFill>
                    <a:schemeClr val="accent1"/>
                  </a:solidFill>
                  <a:latin typeface="+mj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2000" i="1" dirty="0" err="1">
                    <a:solidFill>
                      <a:schemeClr val="accent1"/>
                    </a:solidFill>
                  </a:rPr>
                  <a:t>ADC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ct</a:t>
                </a:r>
                <a:r>
                  <a:rPr lang="en-US" sz="2000" baseline="-25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= Average, daily energy consumption for customer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at calendar month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t</a:t>
                </a:r>
              </a:p>
              <a:p>
                <a:r>
                  <a:rPr lang="en-US" sz="2000" i="1" dirty="0" err="1">
                    <a:solidFill>
                      <a:schemeClr val="accent1"/>
                    </a:solidFill>
                  </a:rPr>
                  <a:t>Treatment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1 if customer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is in treatment group, 0 if customer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is in control group. </a:t>
                </a:r>
              </a:p>
              <a:p>
                <a:r>
                  <a:rPr lang="en-US" sz="2000" i="1" dirty="0" err="1">
                    <a:solidFill>
                      <a:schemeClr val="accent1"/>
                    </a:solidFill>
                  </a:rPr>
                  <a:t>LagADC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ct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Average daily consumption from customer c during calendar month t of the pre-program period</a:t>
                </a:r>
              </a:p>
              <a:p>
                <a:r>
                  <a:rPr lang="en-US" sz="2000" i="1" dirty="0" err="1">
                    <a:solidFill>
                      <a:schemeClr val="accent1"/>
                    </a:solidFill>
                  </a:rPr>
                  <a:t>Month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it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1 when index </a:t>
                </a:r>
                <a:r>
                  <a:rPr lang="en-US" sz="2000" i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calendar month 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, 0 otherwise. We include this series of 12 terms to capture month-specific effects in our analysis. </a:t>
                </a:r>
              </a:p>
              <a:p>
                <a:r>
                  <a:rPr lang="en-US" sz="2000" i="1" dirty="0" err="1">
                    <a:solidFill>
                      <a:schemeClr val="accent1"/>
                    </a:solidFill>
                  </a:rPr>
                  <a:t>NonProg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1 if customer c received a non-program energy-efficiency or health and safety-related improvement</a:t>
                </a:r>
              </a:p>
              <a:p>
                <a:r>
                  <a:rPr lang="en-US" sz="2000" i="1" dirty="0" err="1">
                    <a:solidFill>
                      <a:schemeClr val="accent1"/>
                    </a:solidFill>
                  </a:rPr>
                  <a:t>e</a:t>
                </a:r>
                <a:r>
                  <a:rPr lang="en-US" sz="2000" i="1" baseline="-25000" dirty="0" err="1">
                    <a:solidFill>
                      <a:schemeClr val="accent1"/>
                    </a:solidFill>
                  </a:rPr>
                  <a:t>ct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= The error term from the regression model.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pPr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0" lvl="1" indent="-457200"/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293E10-5B46-411F-9BFA-B058E9927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7" r="-1267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15F1B-FC80-4B66-ACFD-DDA89F9C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E70A6-9B3B-46A3-BAD0-261D8C3A85EA}"/>
              </a:ext>
            </a:extLst>
          </p:cNvPr>
          <p:cNvSpPr/>
          <p:nvPr/>
        </p:nvSpPr>
        <p:spPr>
          <a:xfrm rot="16200000">
            <a:off x="-1982215" y="2388936"/>
            <a:ext cx="55626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Appendix: Billing Analysis PPR Model</a:t>
            </a:r>
          </a:p>
        </p:txBody>
      </p:sp>
    </p:spTree>
    <p:extLst>
      <p:ext uri="{BB962C8B-B14F-4D97-AF65-F5344CB8AC3E}">
        <p14:creationId xmlns:p14="http://schemas.microsoft.com/office/powerpoint/2010/main" val="255210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4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Overview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52400"/>
            <a:ext cx="9144000" cy="6553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Kickoff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Process Evaluation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 IDIs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 Surveys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Material and Data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Impact Evaluation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Billing Analysis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Simulation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Engineering Algorithms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Realization Rate Analysis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Data Management and Customer Profiling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Preparation and Management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Profiling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/>
                </a:solidFill>
              </a:rPr>
              <a:t>Benchmarking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9316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78485"/>
            <a:ext cx="8991600" cy="3701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Evaluation Priorities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Determining effectiveness of the program overall and of recent program updates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Analyze historical participation trends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prospective-focused recommendations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6F623-4E3C-4BDA-9575-FDE2B26B558B}"/>
              </a:ext>
            </a:extLst>
          </p:cNvPr>
          <p:cNvSpPr txBox="1"/>
          <p:nvPr/>
        </p:nvSpPr>
        <p:spPr>
          <a:xfrm>
            <a:off x="9525000" y="25568"/>
            <a:ext cx="24384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0432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0874F13-7EF4-4F86-9149-0F0687E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42899"/>
            <a:ext cx="9626600" cy="6172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Interviewees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Program staff IDIs (n=2)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CAA-oversight IDI (n=1)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Vendor IDIs (n=up to 40)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Research Topics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Program delivery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Drivers and barriers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Financing and incentives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Data collection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Add-on measure penetration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Customer experience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Quality assurance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Non-participant spillover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DOE Home Energy Score option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Health and safety barriers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DF0ADD-CD40-47D6-A19D-D160FE12ACA5}"/>
              </a:ext>
            </a:extLst>
          </p:cNvPr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2a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Stakeholder IDIs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CE609-991E-4A8D-8C82-F81DBDB7713E}"/>
              </a:ext>
            </a:extLst>
          </p:cNvPr>
          <p:cNvSpPr txBox="1"/>
          <p:nvPr/>
        </p:nvSpPr>
        <p:spPr>
          <a:xfrm>
            <a:off x="9525000" y="25568"/>
            <a:ext cx="2438400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B16D0-2B15-44C9-8959-25E50F35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027" y="152399"/>
            <a:ext cx="9601200" cy="66923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Sample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n=600 HES &amp; n=600 HES-IE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Adequate sample sizes for NTG &amp;                                        persistence for key measures (n=40 to 67)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Research Questions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Awareness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Satisfaction and engagement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Drivers and barriers to participation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Adoption of add-on measures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Financing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experience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Wait </a:t>
            </a:r>
            <a:r>
              <a:rPr lang="en-US" sz="2600" dirty="0">
                <a:solidFill>
                  <a:schemeClr val="accent1"/>
                </a:solidFill>
              </a:rPr>
              <a:t>periods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Incentives and co-pays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Vendor performance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Attitudes towards DOE Home Energy Score option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Measure installation rates and functionality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Net-to-gross (NTG) for HES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Possibly NEIs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65A14-9442-4854-910F-299ACFA2964C}"/>
              </a:ext>
            </a:extLst>
          </p:cNvPr>
          <p:cNvSpPr/>
          <p:nvPr/>
        </p:nvSpPr>
        <p:spPr>
          <a:xfrm rot="16200000">
            <a:off x="-2069925" y="2365845"/>
            <a:ext cx="573802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2b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Participant Web Surveys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1295E-3AA1-4529-B9B9-AEC4E891008D}"/>
              </a:ext>
            </a:extLst>
          </p:cNvPr>
          <p:cNvSpPr txBox="1"/>
          <p:nvPr/>
        </p:nvSpPr>
        <p:spPr>
          <a:xfrm>
            <a:off x="9525000" y="25568"/>
            <a:ext cx="2438400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3D08D-C8F5-47AA-976C-A85FFF85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56862"/>
            <a:ext cx="9144000" cy="6144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Program materials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Clarity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Consistency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Comprehensiveness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Accuracy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Facilitation of financing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Accessibility to incentives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of DOE Home Energy Score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Program data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metrics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Consistency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Wait periods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Vendor performance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Add-on measure penetration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999DE-75F5-4606-BAD9-9C7F938635EA}"/>
              </a:ext>
            </a:extLst>
          </p:cNvPr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2c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Material &amp; Data Review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7B0A8-E374-4498-AC0E-A6E82B715ABA}"/>
              </a:ext>
            </a:extLst>
          </p:cNvPr>
          <p:cNvSpPr txBox="1"/>
          <p:nvPr/>
        </p:nvSpPr>
        <p:spPr>
          <a:xfrm>
            <a:off x="9525000" y="25568"/>
            <a:ext cx="2438400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Process </a:t>
            </a:r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318" y="1143000"/>
            <a:ext cx="9455482" cy="4747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Evaluation Priorities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Robust gross and net savings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Measure-level results for utility and delivered fuels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Realization rates, including drill-down on deviations and, if necessary, recommendations for improvement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Compare process and results with Recurve’s efforts 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Transparency and documentation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D20B-54EF-4C69-9086-AEE096759C20}"/>
              </a:ext>
            </a:extLst>
          </p:cNvPr>
          <p:cNvSpPr txBox="1"/>
          <p:nvPr/>
        </p:nvSpPr>
        <p:spPr>
          <a:xfrm>
            <a:off x="9677400" y="25568"/>
            <a:ext cx="22860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F7D0-CD61-452F-8CC9-C464708D205D}"/>
              </a:ext>
            </a:extLst>
          </p:cNvPr>
          <p:cNvSpPr/>
          <p:nvPr/>
        </p:nvSpPr>
        <p:spPr>
          <a:xfrm rot="16200000">
            <a:off x="-1791716" y="2879505"/>
            <a:ext cx="5181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083647-951E-4A96-A2A6-8C1A21DD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982" y="298808"/>
            <a:ext cx="9798050" cy="23910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Approach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Blend billing analysis, engineering algorithms, and building simulation to evaluate every measure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Provides measure-level savings for delivered fuels, various replacement scenarios, changes over time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Complementary to Recurve’s whole-home approach </a:t>
            </a:r>
          </a:p>
          <a:p>
            <a:pPr lvl="1"/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D20B-54EF-4C69-9086-AEE096759C20}"/>
              </a:ext>
            </a:extLst>
          </p:cNvPr>
          <p:cNvSpPr txBox="1"/>
          <p:nvPr/>
        </p:nvSpPr>
        <p:spPr>
          <a:xfrm>
            <a:off x="9677400" y="25568"/>
            <a:ext cx="2286000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sym typeface="Wingdings" panose="05000000000000000000" pitchFamily="2" charset="2"/>
              </a:rPr>
              <a:t>Impact   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581092-17A4-4E60-AFD7-12AAA8ECF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12492"/>
              </p:ext>
            </p:extLst>
          </p:nvPr>
        </p:nvGraphicFramePr>
        <p:xfrm>
          <a:off x="2144925" y="2880360"/>
          <a:ext cx="979805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618">
                  <a:extLst>
                    <a:ext uri="{9D8B030D-6E8A-4147-A177-3AD203B41FA5}">
                      <a16:colId xmlns:a16="http://schemas.microsoft.com/office/drawing/2014/main" val="2132124957"/>
                    </a:ext>
                  </a:extLst>
                </a:gridCol>
                <a:gridCol w="4116833">
                  <a:extLst>
                    <a:ext uri="{9D8B030D-6E8A-4147-A177-3AD203B41FA5}">
                      <a16:colId xmlns:a16="http://schemas.microsoft.com/office/drawing/2014/main" val="1990542344"/>
                    </a:ext>
                  </a:extLst>
                </a:gridCol>
                <a:gridCol w="1012660">
                  <a:extLst>
                    <a:ext uri="{9D8B030D-6E8A-4147-A177-3AD203B41FA5}">
                      <a16:colId xmlns:a16="http://schemas.microsoft.com/office/drawing/2014/main" val="1100219712"/>
                    </a:ext>
                  </a:extLst>
                </a:gridCol>
                <a:gridCol w="1012660">
                  <a:extLst>
                    <a:ext uri="{9D8B030D-6E8A-4147-A177-3AD203B41FA5}">
                      <a16:colId xmlns:a16="http://schemas.microsoft.com/office/drawing/2014/main" val="4134142826"/>
                    </a:ext>
                  </a:extLst>
                </a:gridCol>
                <a:gridCol w="1012660">
                  <a:extLst>
                    <a:ext uri="{9D8B030D-6E8A-4147-A177-3AD203B41FA5}">
                      <a16:colId xmlns:a16="http://schemas.microsoft.com/office/drawing/2014/main" val="1763889060"/>
                    </a:ext>
                  </a:extLst>
                </a:gridCol>
                <a:gridCol w="1000619">
                  <a:extLst>
                    <a:ext uri="{9D8B030D-6E8A-4147-A177-3AD203B41FA5}">
                      <a16:colId xmlns:a16="http://schemas.microsoft.com/office/drawing/2014/main" val="153131073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Measure Group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Measure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HES IE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663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Electric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 Gas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Electric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 Gas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26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DHW Conservation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Pipe insulation, showerhead, aerator, WH thermostat reset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Algorithm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22094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Insulation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Weatherization (any insulation/air sealing)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Billing Analysis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289854"/>
                  </a:ext>
                </a:extLst>
              </a:tr>
              <a:tr h="157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Specific insulation types (wall, attic, basement &amp; air sealing)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Engineering Adjusted Billing Analysis*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32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Duct Sealing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Sealing and insulating forced air ducts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Algorithm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57947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Heating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System replacement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Engr Adj BA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Billing Analysis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Engr Adj BA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Billing Analysis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64444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Heat pump installation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Building Simulation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6945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Cleaning/tuning/repairs, circulator and fan upgrades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Algorithm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96958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Lighting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Whole-home savings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Billing Analysis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Billing Analysis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865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Specific lighting types (GP, reflectors, fixtures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Engr Adj BA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en-US" sz="110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Engr Adj BA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84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Refrigeration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Replacement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Algorithm 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Algorithm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07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65EC30-A1EF-4EE3-A219-1783ED2D805E}"/>
              </a:ext>
            </a:extLst>
          </p:cNvPr>
          <p:cNvSpPr/>
          <p:nvPr/>
        </p:nvSpPr>
        <p:spPr>
          <a:xfrm>
            <a:off x="2144925" y="6344058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* Engineering Adjusted Billing Analysis = high level billing analysis with algorithm or  building simulation to disaggregate savings for individual measures</a:t>
            </a:r>
          </a:p>
        </p:txBody>
      </p:sp>
    </p:spTree>
    <p:extLst>
      <p:ext uri="{BB962C8B-B14F-4D97-AF65-F5344CB8AC3E}">
        <p14:creationId xmlns:p14="http://schemas.microsoft.com/office/powerpoint/2010/main" val="1766352458"/>
      </p:ext>
    </p:extLst>
  </p:cSld>
  <p:clrMapOvr>
    <a:masterClrMapping/>
  </p:clrMapOvr>
</p:sld>
</file>

<file path=ppt/theme/theme1.xml><?xml version="1.0" encoding="utf-8"?>
<a:theme xmlns:a="http://schemas.openxmlformats.org/drawingml/2006/main" name="NMR PowerPoint Template Oct 2010 (2)">
  <a:themeElements>
    <a:clrScheme name="Custom 1">
      <a:dk1>
        <a:sysClr val="windowText" lastClr="000000"/>
      </a:dk1>
      <a:lt1>
        <a:sysClr val="window" lastClr="FFFFFF"/>
      </a:lt1>
      <a:dk2>
        <a:srgbClr val="093D22"/>
      </a:dk2>
      <a:lt2>
        <a:srgbClr val="FFFFCC"/>
      </a:lt2>
      <a:accent1>
        <a:srgbClr val="808080"/>
      </a:accent1>
      <a:accent2>
        <a:srgbClr val="3571A3"/>
      </a:accent2>
      <a:accent3>
        <a:srgbClr val="08A4BD"/>
      </a:accent3>
      <a:accent4>
        <a:srgbClr val="C0E007"/>
      </a:accent4>
      <a:accent5>
        <a:srgbClr val="3571A3"/>
      </a:accent5>
      <a:accent6>
        <a:srgbClr val="76A240"/>
      </a:accent6>
      <a:hlink>
        <a:srgbClr val="212721"/>
      </a:hlink>
      <a:folHlink>
        <a:srgbClr val="CCCCC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MR Presentation Template V2" id="{37B643F4-38F5-42B2-9710-7FB97210AE2E}" vid="{B8DAC7D3-F6EE-4835-9D69-B06C6BF4D0AE}"/>
    </a:ext>
  </a:extLst>
</a:theme>
</file>

<file path=ppt/theme/theme2.xml><?xml version="1.0" encoding="utf-8"?>
<a:theme xmlns:a="http://schemas.openxmlformats.org/drawingml/2006/main" name="1_NMR PowerPoint Template Oct 2010 (2)">
  <a:themeElements>
    <a:clrScheme name="NMR">
      <a:dk1>
        <a:sysClr val="windowText" lastClr="000000"/>
      </a:dk1>
      <a:lt1>
        <a:sysClr val="window" lastClr="FFFFFF"/>
      </a:lt1>
      <a:dk2>
        <a:srgbClr val="093D22"/>
      </a:dk2>
      <a:lt2>
        <a:srgbClr val="FFFFCC"/>
      </a:lt2>
      <a:accent1>
        <a:srgbClr val="808080"/>
      </a:accent1>
      <a:accent2>
        <a:srgbClr val="046A38"/>
      </a:accent2>
      <a:accent3>
        <a:srgbClr val="08A4BD"/>
      </a:accent3>
      <a:accent4>
        <a:srgbClr val="C0E007"/>
      </a:accent4>
      <a:accent5>
        <a:srgbClr val="3571A3"/>
      </a:accent5>
      <a:accent6>
        <a:srgbClr val="76A240"/>
      </a:accent6>
      <a:hlink>
        <a:srgbClr val="212721"/>
      </a:hlink>
      <a:folHlink>
        <a:srgbClr val="CCCCC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MR Presentation Template V2" id="{37B643F4-38F5-42B2-9710-7FB97210AE2E}" vid="{B8DAC7D3-F6EE-4835-9D69-B06C6BF4D0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051ef0-edd4-46a5-9f74-d6eaace64f71">J72333MUYW4V-1337579763-592</_dlc_DocId>
    <_dlc_DocIdUrl xmlns="1b051ef0-edd4-46a5-9f74-d6eaace64f71">
      <Url>https://nmrgroupinc.sharepoint.com/NMRResources/_layouts/15/DocIdRedir.aspx?ID=J72333MUYW4V-1337579763-592</Url>
      <Description>J72333MUYW4V-1337579763-592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81D01EDEF4F45B573C96A10AF6217" ma:contentTypeVersion="6" ma:contentTypeDescription="Create a new document." ma:contentTypeScope="" ma:versionID="e78fb59004e936f6b722595dd18ad898">
  <xsd:schema xmlns:xsd="http://www.w3.org/2001/XMLSchema" xmlns:xs="http://www.w3.org/2001/XMLSchema" xmlns:p="http://schemas.microsoft.com/office/2006/metadata/properties" xmlns:ns2="1b051ef0-edd4-46a5-9f74-d6eaace64f71" xmlns:ns3="940eea58-41cc-4524-afd4-77a0f1237097" targetNamespace="http://schemas.microsoft.com/office/2006/metadata/properties" ma:root="true" ma:fieldsID="a04f7db039436079870497a1b8ce46cb" ns2:_="" ns3:_="">
    <xsd:import namespace="1b051ef0-edd4-46a5-9f74-d6eaace64f71"/>
    <xsd:import namespace="940eea58-41cc-4524-afd4-77a0f12370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1ef0-edd4-46a5-9f74-d6eaace64f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eea58-41cc-4524-afd4-77a0f1237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EEF7CD-C45F-4709-922E-EEFD3780A01C}">
  <ds:schemaRefs>
    <ds:schemaRef ds:uri="http://schemas.microsoft.com/office/2006/documentManagement/types"/>
    <ds:schemaRef ds:uri="http://schemas.microsoft.com/office/infopath/2007/PartnerControls"/>
    <ds:schemaRef ds:uri="940eea58-41cc-4524-afd4-77a0f1237097"/>
    <ds:schemaRef ds:uri="http://purl.org/dc/elements/1.1/"/>
    <ds:schemaRef ds:uri="http://schemas.microsoft.com/office/2006/metadata/properties"/>
    <ds:schemaRef ds:uri="1b051ef0-edd4-46a5-9f74-d6eaace64f7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69C163-9C76-4C1D-A67D-AF2B3D244C2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73C5D47-DFC1-4361-AC0E-9372B3551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51ef0-edd4-46a5-9f74-d6eaace64f71"/>
    <ds:schemaRef ds:uri="940eea58-41cc-4524-afd4-77a0f1237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2D11EA9-4B0B-4B34-9748-0FF7EE32B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NMR Presentation Template V2</Template>
  <TotalTime>13003</TotalTime>
  <Words>1855</Words>
  <Application>Microsoft Office PowerPoint</Application>
  <PresentationFormat>Widescreen</PresentationFormat>
  <Paragraphs>490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NMR PowerPoint Template Oct 2010 (2)</vt:lpstr>
      <vt:lpstr>1_NMR PowerPoint Template Oct 2010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Harris</dc:creator>
  <cp:lastModifiedBy>Emily Rice</cp:lastModifiedBy>
  <cp:revision>341</cp:revision>
  <dcterms:created xsi:type="dcterms:W3CDTF">2017-07-31T15:07:15Z</dcterms:created>
  <dcterms:modified xsi:type="dcterms:W3CDTF">2022-08-03T17:44:49Z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0x01010010C81D01EDEF4F45B573C96A10AF6217</vt:lpwstr>
  </property>
  <property fmtid="{D5CDD505-2E9C-101B-9397-08002B2CF9AE}" pid="3" name="_dlc_DocIdItemGuid">
    <vt:lpwstr>b2c56845-e4c5-491e-950c-e1f921e26f0b</vt:lpwstr>
  </property>
  <property fmtid="{D5CDD505-2E9C-101B-9397-08002B2CF9AE}" pid="4" name="DocumentInfoFinished">
    <vt:lpwstr>True</vt:lpwstr>
  </property>
</Properties>
</file>